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3" r:id="rId6"/>
    <p:sldId id="319" r:id="rId7"/>
    <p:sldId id="317" r:id="rId8"/>
    <p:sldId id="344" r:id="rId9"/>
    <p:sldId id="347" r:id="rId10"/>
    <p:sldId id="265" r:id="rId11"/>
    <p:sldId id="264" r:id="rId12"/>
    <p:sldId id="349" r:id="rId13"/>
    <p:sldId id="267" r:id="rId14"/>
    <p:sldId id="268" r:id="rId15"/>
    <p:sldId id="266" r:id="rId16"/>
    <p:sldId id="294" r:id="rId17"/>
    <p:sldId id="293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>
      <p:cViewPr varScale="1">
        <p:scale>
          <a:sx n="72" d="100"/>
          <a:sy n="72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09:22:26.32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15 15,'-6'-6,"-3"-3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09:22:27.1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09:22:27.3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5640" y="1700327"/>
            <a:ext cx="3107666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609" y="2138878"/>
            <a:ext cx="327145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1200" i="0">
                <a:solidFill>
                  <a:schemeClr val="bg1"/>
                </a:solidFill>
              </a:defRPr>
            </a:lvl1pPr>
            <a:lvl2pPr marL="342900" indent="0">
              <a:buNone/>
              <a:defRPr sz="1350" i="1">
                <a:solidFill>
                  <a:schemeClr val="bg1"/>
                </a:solidFill>
              </a:defRPr>
            </a:lvl2pPr>
            <a:lvl3pPr marL="685800" indent="0">
              <a:buNone/>
              <a:defRPr sz="1200" i="1">
                <a:solidFill>
                  <a:schemeClr val="bg1"/>
                </a:solidFill>
              </a:defRPr>
            </a:lvl3pPr>
            <a:lvl4pPr marL="1028700" indent="0">
              <a:buNone/>
              <a:defRPr sz="1050" i="1">
                <a:solidFill>
                  <a:schemeClr val="bg1"/>
                </a:solidFill>
              </a:defRPr>
            </a:lvl4pPr>
            <a:lvl5pPr marL="1371600" indent="0">
              <a:buNone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pPr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963875" y="1941196"/>
            <a:ext cx="54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250056" y="3139153"/>
            <a:ext cx="47320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45640" y="3279799"/>
            <a:ext cx="3107666" cy="692595"/>
          </a:xfrm>
        </p:spPr>
        <p:txBody>
          <a:bodyPr>
            <a:normAutofit/>
          </a:bodyPr>
          <a:lstStyle>
            <a:lvl1pPr marL="0" indent="0" algn="l">
              <a:buNone/>
              <a:defRPr sz="1875" b="1" i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8393076" y="800959"/>
            <a:ext cx="7509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2687" y="837333"/>
            <a:ext cx="458079" cy="328893"/>
          </a:xfrm>
        </p:spPr>
        <p:txBody>
          <a:bodyPr>
            <a:normAutofit/>
          </a:bodyPr>
          <a:lstStyle>
            <a:lvl1pPr marL="0" indent="0" algn="l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3235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468575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7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481796-9654-4283-8D40-AC3CA2146E27}" type="datetimeFigureOut">
              <a:rPr lang="en-ZA" smtClean="0"/>
              <a:t>2023/11/02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E9CB32-BF08-46BD-B139-E8854D6B31C5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i_kze56o2p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cid:ii_kze56o2p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customXml" Target="../ink/ink2.xml"/><Relationship Id="rId3" Type="http://schemas.openxmlformats.org/officeDocument/2006/relationships/image" Target="../media/image27.jpeg"/><Relationship Id="rId7" Type="http://schemas.openxmlformats.org/officeDocument/2006/relationships/image" Target="../media/image11.jpeg"/><Relationship Id="rId12" Type="http://schemas.openxmlformats.org/officeDocument/2006/relationships/image" Target="../media/image34.png"/><Relationship Id="rId2" Type="http://schemas.openxmlformats.org/officeDocument/2006/relationships/image" Target="../media/image26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customXml" Target="../ink/ink1.xml"/><Relationship Id="rId5" Type="http://schemas.openxmlformats.org/officeDocument/2006/relationships/image" Target="../media/image29.jpeg"/><Relationship Id="rId15" Type="http://schemas.openxmlformats.org/officeDocument/2006/relationships/customXml" Target="../ink/ink3.xml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fcornelius@leliebloem.org.z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i_kze56o2p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i_kze56o2p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i_kze56o2p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istrator@leliebloem.org.za" TargetMode="External"/><Relationship Id="rId7" Type="http://schemas.openxmlformats.org/officeDocument/2006/relationships/image" Target="cid:ii_kze56o2p0" TargetMode="External"/><Relationship Id="rId2" Type="http://schemas.openxmlformats.org/officeDocument/2006/relationships/hyperlink" Target="mailto:marketer@leliebloem.org.z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mailto:reception@leliebloem.org.za" TargetMode="External"/><Relationship Id="rId4" Type="http://schemas.openxmlformats.org/officeDocument/2006/relationships/hyperlink" Target="mailto:funddeveloper@leliebloem.org.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867" y="2559797"/>
            <a:ext cx="6948265" cy="1738407"/>
          </a:xfrm>
        </p:spPr>
        <p:txBody>
          <a:bodyPr/>
          <a:lstStyle/>
          <a:p>
            <a:r>
              <a:rPr lang="en-ZA" dirty="0"/>
              <a:t>Leliebloem House then, now… and the future!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5" y="4437112"/>
            <a:ext cx="4392488" cy="839338"/>
          </a:xfrm>
        </p:spPr>
        <p:txBody>
          <a:bodyPr>
            <a:normAutofit/>
          </a:bodyPr>
          <a:lstStyle/>
          <a:p>
            <a:r>
              <a:rPr lang="en-ZA" sz="3200" dirty="0"/>
              <a:t>Beyond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7C214-EF66-1D0D-3D07-00E3BCC0CF7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59832" cy="255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\\leliesrv\users$\fcornelius\My Documents\My Pictures\logo a.jpg">
            <a:extLst>
              <a:ext uri="{FF2B5EF4-FFF2-40B4-BE49-F238E27FC236}">
                <a16:creationId xmlns:a16="http://schemas.microsoft.com/office/drawing/2014/main" id="{8A44823B-0A17-5DD4-D6E9-1AF584BD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80" y="0"/>
            <a:ext cx="3059832" cy="25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65174" y="162252"/>
            <a:ext cx="724204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Major Project/Capex Project 2023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385430" y="1196752"/>
            <a:ext cx="3520440" cy="743689"/>
          </a:xfrm>
        </p:spPr>
        <p:txBody>
          <a:bodyPr/>
          <a:lstStyle/>
          <a:p>
            <a:r>
              <a:rPr lang="en-US" dirty="0"/>
              <a:t>Repairs and Cleaning of Roofs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3"/>
          </p:nvPr>
        </p:nvSpPr>
        <p:spPr>
          <a:xfrm>
            <a:off x="4242603" y="1196752"/>
            <a:ext cx="3520440" cy="743689"/>
          </a:xfrm>
        </p:spPr>
        <p:txBody>
          <a:bodyPr/>
          <a:lstStyle/>
          <a:p>
            <a:r>
              <a:rPr lang="en-US" dirty="0"/>
              <a:t>Recreational Hall Upgrade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"/>
          </p:nvPr>
        </p:nvSpPr>
        <p:spPr>
          <a:xfrm>
            <a:off x="465175" y="1940441"/>
            <a:ext cx="3520440" cy="34383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Solar geysers</a:t>
            </a:r>
          </a:p>
          <a:p>
            <a:r>
              <a:rPr lang="en-US" dirty="0"/>
              <a:t>Repair Roofing all 3 units (cleaning, etc. these are asbestos sheets)</a:t>
            </a:r>
          </a:p>
          <a:p>
            <a:r>
              <a:rPr lang="en-US" dirty="0"/>
              <a:t>Windows repairs and replace</a:t>
            </a:r>
          </a:p>
          <a:p>
            <a:r>
              <a:rPr lang="en-US" dirty="0"/>
              <a:t>General maintenance (paint, repairs etc.) </a:t>
            </a:r>
          </a:p>
          <a:p>
            <a:r>
              <a:rPr lang="en-US" dirty="0"/>
              <a:t>Ceiling repairs (incl. paint)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4186782" y="1940441"/>
            <a:ext cx="3520440" cy="33585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Flooring</a:t>
            </a:r>
          </a:p>
          <a:p>
            <a:r>
              <a:rPr lang="en-US" dirty="0"/>
              <a:t>Lights in hall, toilets, stage</a:t>
            </a:r>
          </a:p>
          <a:p>
            <a:r>
              <a:rPr lang="en-US" dirty="0"/>
              <a:t>Stage curtains</a:t>
            </a:r>
          </a:p>
          <a:p>
            <a:r>
              <a:rPr lang="en-US" dirty="0"/>
              <a:t>All doors to be fixed</a:t>
            </a:r>
          </a:p>
          <a:p>
            <a:r>
              <a:rPr lang="en-US" dirty="0"/>
              <a:t>Windows </a:t>
            </a:r>
          </a:p>
          <a:p>
            <a:r>
              <a:rPr lang="en-US" dirty="0"/>
              <a:t>Projector</a:t>
            </a:r>
          </a:p>
          <a:p>
            <a:r>
              <a:rPr lang="en-US" dirty="0"/>
              <a:t>Toilets repairs</a:t>
            </a:r>
          </a:p>
          <a:p>
            <a:r>
              <a:rPr lang="en-US" dirty="0"/>
              <a:t>Shelving for kitchen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0981" y="195373"/>
            <a:ext cx="7242048" cy="857250"/>
          </a:xfrm>
        </p:spPr>
        <p:txBody>
          <a:bodyPr>
            <a:normAutofit/>
          </a:bodyPr>
          <a:lstStyle/>
          <a:p>
            <a:r>
              <a:rPr lang="en-US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ADOPT A COTTAGE CAMPAIGN</a:t>
            </a:r>
            <a:endParaRPr lang="en-US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30981" y="859298"/>
            <a:ext cx="3520440" cy="599673"/>
          </a:xfrm>
        </p:spPr>
        <p:txBody>
          <a:bodyPr/>
          <a:lstStyle/>
          <a:p>
            <a:r>
              <a:rPr lang="en-US" dirty="0"/>
              <a:t>Kitchen Upgrade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"/>
          </p:nvPr>
        </p:nvSpPr>
        <p:spPr>
          <a:xfrm>
            <a:off x="0" y="1569365"/>
            <a:ext cx="4830743" cy="528863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Replace/repair water pipes, drainpipes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kitchen cupboards (fixing,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Doors replace/repairs, handles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Stoves replace/repairs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Paint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Refurbish flooring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Windows replace/refurbish)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Curtaining or blinds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Pots, pans, utensils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26" name="AutoShape 2" descr="https://attachments.office.net/owa/administrator%40leliebloem.org.za/service.svc/s/GetAttachmentThumbnail?id=AAMkADhiZDU2OWQ0LTg5YzgtNDVkZS1iZmMwLTY4ZWEyZDE4MzU3MQBGAAAAAAAVzScrQJlqQay%2BpmcWI%2FuoBwBmZCWYnP2lQrxQ00cJhQDvAAAAAAEMAABmZCWYnP2lQrxQ00cJhQDvAAAkielwAAABEgAQAP8gZBSZTtxJibG5l2UqXvQ%3D&amp;thumbnailType=2&amp;token=eyJhbGciOiJSUzI1NiIsImtpZCI6IkQ4OThGN0RDMjk2ODQ1MDk1RUUwREZGQ0MzODBBOTM5NjUwNDNFNjQiLCJ0eXAiOiJKV1QiLCJ4NXQiOiIySmozM0Nsb1JRbGU0Tl84dzRDcE9XVUVQbVEifQ.eyJvcmlnaW4iOiJodHRwczovL291dGxvb2sub2ZmaWNlLmNvbSIsInVjIjoiODRhNGU4NGIwMzMxNGNkNzkzYzAyNzUxYmVmMGU0MzkiLCJzaWduaW5fc3RhdGUiOiJbXCJrbXNpXCJdIiwidmVyIjoiRXhjaGFuZ2UuQ2FsbGJhY2suVjEiLCJhcHBjdHhzZW5kZXIiOiJPd2FEb3dubG9hZEBjZDBhMzgzZi0zZTIxLTQyNDktODc1NC1kN2I2YzYzMjEzYzEiLCJpc3NyaW5nIjoiV1ciLCJhcHBjdHgiOiJ7XCJtc2V4Y2hwcm90XCI6XCJvd2FcIixcInB1aWRcIjpcIjExNTM4MDExMjQzOTUyMjUyMDBcIixcInNjb3BlXCI6XCJPd2FEb3dubG9hZFwiLFwib2lkXCI6XCJjMGNhZmFiZS05MWFjLTRhZGUtYTBmNC0xYzc4NjRmMjFhOTZcIixcInByaW1hcnlzaWRcIjpcIlMtMS01LTIxLTE2ODE1MTUxMDItNDAzODMyMTYyOC0yMzg4MzE5NTE4LTQxOTQ0NTNcIn0iLCJuYmYiOjE2ODA1MjAxNjcsImV4cCI6MTY4MDUyMDc2NywiaXNzIjoiMDAwMDAwMDItMDAwMC0wZmYxLWNlMDAtMDAwMDAwMDAwMDAwQGNkMGEzODNmLTNlMjEtNDI0OS04NzU0LWQ3YjZjNjMyMTNjMSIsImF1ZCI6IjAwMDAwMDAyLTAwMDAtMGZmMS1jZTAwLTAwMDAwMDAwMDAwMC9hdHRhY2htZW50cy5vZmZpY2UubmV0QGNkMGEzODNmLTNlMjEtNDI0OS04NzU0LWQ3YjZjNjMyMTNjMSIsImhhcHAiOiJvd2EifQ.ZA6I2Sv0lB1iMNrOMYoaLq-3YhrUGsP0bVtfeUbUn1xG0rWlGtfHMH-qmYrBBfH6QpmUkD1v706wUdRHWZWqpEoax8jUJiy85xrGZdB1PoacGUgqqKK-TR9t6T96Ei_bJZLs2ETtC1FQlq_TxOrnbj2q8kACnkkKMhkTPF1h8OKFVZDCbHdKzced1O5QQGVMNnFlbHROLflf14duTgO9vUW3K81mwJ_3r0CCqcz-6g6qz1EDHTNmBSQDUgTaAJNLZC4Yef-3YHsTpZN53i74wF-_5sgLY39eAvC20DBMHTcOvjKVy-Q3Dz0VG4yOOMxFKN8rrtfKl0mn5McF2sKtzg&amp;X-OWA-CANARY=xuM3hk3adk-vAJjtjtblNDB-0B40NNsYRuXAkMsGMMy3AnmWz9Y6Bq8WGTWNeMovmpbQRW2wN80.&amp;owa=outlook.office.com&amp;scriptVer=20230324008.13&amp;animation=true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28" name="AutoShape 4" descr="https://attachments.office.net/owa/administrator%40leliebloem.org.za/service.svc/s/GetAttachmentThumbnail?id=AAMkADhiZDU2OWQ0LTg5YzgtNDVkZS1iZmMwLTY4ZWEyZDE4MzU3MQBGAAAAAAAVzScrQJlqQay%2BpmcWI%2FuoBwBmZCWYnP2lQrxQ00cJhQDvAAAAAAEMAABmZCWYnP2lQrxQ00cJhQDvAAAkielwAAABEgAQAP8gZBSZTtxJibG5l2UqXvQ%3D&amp;thumbnailType=2&amp;token=eyJhbGciOiJSUzI1NiIsImtpZCI6IkQ4OThGN0RDMjk2ODQ1MDk1RUUwREZGQ0MzODBBOTM5NjUwNDNFNjQiLCJ0eXAiOiJKV1QiLCJ4NXQiOiIySmozM0Nsb1JRbGU0Tl84dzRDcE9XVUVQbVEifQ.eyJvcmlnaW4iOiJodHRwczovL291dGxvb2sub2ZmaWNlLmNvbSIsInVjIjoiODRhNGU4NGIwMzMxNGNkNzkzYzAyNzUxYmVmMGU0MzkiLCJzaWduaW5fc3RhdGUiOiJbXCJrbXNpXCJdIiwidmVyIjoiRXhjaGFuZ2UuQ2FsbGJhY2suVjEiLCJhcHBjdHhzZW5kZXIiOiJPd2FEb3dubG9hZEBjZDBhMzgzZi0zZTIxLTQyNDktODc1NC1kN2I2YzYzMjEzYzEiLCJpc3NyaW5nIjoiV1ciLCJhcHBjdHgiOiJ7XCJtc2V4Y2hwcm90XCI6XCJvd2FcIixcInB1aWRcIjpcIjExNTM4MDExMjQzOTUyMjUyMDBcIixcInNjb3BlXCI6XCJPd2FEb3dubG9hZFwiLFwib2lkXCI6XCJjMGNhZmFiZS05MWFjLTRhZGUtYTBmNC0xYzc4NjRmMjFhOTZcIixcInByaW1hcnlzaWRcIjpcIlMtMS01LTIxLTE2ODE1MTUxMDItNDAzODMyMTYyOC0yMzg4MzE5NTE4LTQxOTQ0NTNcIn0iLCJuYmYiOjE2ODA1MjAxNjcsImV4cCI6MTY4MDUyMDc2NywiaXNzIjoiMDAwMDAwMDItMDAwMC0wZmYxLWNlMDAtMDAwMDAwMDAwMDAwQGNkMGEzODNmLTNlMjEtNDI0OS04NzU0LWQ3YjZjNjMyMTNjMSIsImF1ZCI6IjAwMDAwMDAyLTAwMDAtMGZmMS1jZTAwLTAwMDAwMDAwMDAwMC9hdHRhY2htZW50cy5vZmZpY2UubmV0QGNkMGEzODNmLTNlMjEtNDI0OS04NzU0LWQ3YjZjNjMyMTNjMSIsImhhcHAiOiJvd2EifQ.ZA6I2Sv0lB1iMNrOMYoaLq-3YhrUGsP0bVtfeUbUn1xG0rWlGtfHMH-qmYrBBfH6QpmUkD1v706wUdRHWZWqpEoax8jUJiy85xrGZdB1PoacGUgqqKK-TR9t6T96Ei_bJZLs2ETtC1FQlq_TxOrnbj2q8kACnkkKMhkTPF1h8OKFVZDCbHdKzced1O5QQGVMNnFlbHROLflf14duTgO9vUW3K81mwJ_3r0CCqcz-6g6qz1EDHTNmBSQDUgTaAJNLZC4Yef-3YHsTpZN53i74wF-_5sgLY39eAvC20DBMHTcOvjKVy-Q3Dz0VG4yOOMxFKN8rrtfKl0mn5McF2sKtzg&amp;X-OWA-CANARY=xuM3hk3adk-vAJjtjtblNDB-0B40NNsYRuXAkMsGMMy3AnmWz9Y6Bq8WGTWNeMovmpbQRW2wN80.&amp;owa=outlook.office.com&amp;scriptVer=20230324008.13&amp;animation=true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94" y="1052623"/>
            <a:ext cx="4290606" cy="51435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26504" y="5042118"/>
            <a:ext cx="4598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Tax &amp; BEE Benefits: A Section 18A Tax Certificate will be issued for the donated amount. South African companies will also receive points towards their B-BBEE status, as we hold a Level 1 Certificate and our beneficiaries are 100% black according to the B-BBEE Codes of Good Practice 2007.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31"/>
            <a:ext cx="914399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8" name="TextBox 27"/>
          <p:cNvSpPr txBox="1"/>
          <p:nvPr/>
        </p:nvSpPr>
        <p:spPr>
          <a:xfrm>
            <a:off x="899592" y="51292"/>
            <a:ext cx="228460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latin typeface="Monotype Corsiva" pitchFamily="66" charset="0"/>
              </a:rPr>
              <a:t>Needs List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475708"/>
            <a:ext cx="4716016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Banking Details </a:t>
            </a:r>
            <a:b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Name: 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Leliebloem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House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Bank: Standard Bank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Account: 072 785 519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Branch: 025 909 (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Vangate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Swift Code: SBZA-ZA-JJ  </a:t>
            </a:r>
            <a:b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REF: (Cause) Name &amp; Contact Number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Send POP to finance@leliebloem.org.za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C1BAD-9174-F17D-119E-01559094E43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54" y="2793159"/>
            <a:ext cx="4598504" cy="405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37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ZA" sz="3600"/>
              <a:t>Closing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147248" cy="5314949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sz="2400" dirty="0"/>
              <a:t>“</a:t>
            </a:r>
            <a:r>
              <a:rPr lang="en-GB" sz="2400" i="1" dirty="0"/>
              <a:t>…if enough people were touched and imbued by the spirit of caring, it would in time change the whole landscape of how children are treated in this country.” Nelson Mandela</a:t>
            </a:r>
            <a:endParaRPr lang="en-ZA" sz="2400" dirty="0"/>
          </a:p>
          <a:p>
            <a:pPr marL="0" indent="0" eaLnBrk="1" hangingPunct="1">
              <a:buFont typeface="Wingdings" pitchFamily="2" charset="2"/>
              <a:buNone/>
            </a:pPr>
            <a:endParaRPr lang="en-US" sz="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/>
              <a:t>We are mindful of the fact that there could be a lot more done in supporting Social Service Professionals  to render quality programmes in our communities  in our country.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i="1" dirty="0"/>
              <a:t>“If we don’t start, its certain we can’t  arrive”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err="1"/>
              <a:t>Zig</a:t>
            </a:r>
            <a:r>
              <a:rPr lang="en-US" sz="2400" dirty="0"/>
              <a:t> </a:t>
            </a:r>
            <a:r>
              <a:rPr lang="en-US" sz="2400" dirty="0" err="1"/>
              <a:t>Ziglar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117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eliesrv\users$\fcornelius\My Documents\My Pictures\AaM7EMzCIAAjr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" y="1"/>
            <a:ext cx="2222243" cy="17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zuleka\Desktop\Dr M\Bulwer and others 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7"/>
          <a:stretch>
            <a:fillRect/>
          </a:stretch>
        </p:blipFill>
        <p:spPr bwMode="auto">
          <a:xfrm>
            <a:off x="2237975" y="567686"/>
            <a:ext cx="4235994" cy="17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:\DISABILITY PROJECT\Child_with_Disabilities_in_Safe_Park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5"/>
          <a:stretch>
            <a:fillRect/>
          </a:stretch>
        </p:blipFill>
        <p:spPr bwMode="auto">
          <a:xfrm>
            <a:off x="2657548" y="4488287"/>
            <a:ext cx="4002684" cy="239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Liza Rossouw\Pictures\Kleinmond Kamp\Work pix\Leliebloem 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" y="3705751"/>
            <a:ext cx="2555655" cy="1881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/>
          <p:cNvSpPr/>
          <p:nvPr/>
        </p:nvSpPr>
        <p:spPr>
          <a:xfrm>
            <a:off x="2471287" y="1848103"/>
            <a:ext cx="4461483" cy="2908114"/>
          </a:xfrm>
          <a:prstGeom prst="hear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ZA" sz="26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ZA" sz="2600" dirty="0">
                <a:solidFill>
                  <a:srgbClr val="002060"/>
                </a:solidFill>
              </a:rPr>
              <a:t>“Every child needs someone who is mad about him/her!”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FF870-37A5-B839-2328-A6D717A49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64" y="69410"/>
            <a:ext cx="2500049" cy="2300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0BCE9-2E30-B6BB-F940-0C11E1739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64" y="2444626"/>
            <a:ext cx="2512529" cy="2122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A847D-B9EB-17F3-0C83-6488DDA122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" y="5207178"/>
            <a:ext cx="2534477" cy="1680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Users\Liza Rossouw\Pictures\Kleinmond Kamp\Work pix\Leliebloem 449.jpg">
            <a:extLst>
              <a:ext uri="{FF2B5EF4-FFF2-40B4-BE49-F238E27FC236}">
                <a16:creationId xmlns:a16="http://schemas.microsoft.com/office/drawing/2014/main" id="{AD03F051-9EB1-AE36-5728-60A7BD01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" y="1782571"/>
            <a:ext cx="2583741" cy="1881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A13F6F-1276-215E-C65D-F5ECA23BF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04" y="4592882"/>
            <a:ext cx="2483767" cy="2304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F93D6A-592F-E676-DE93-E184F02EAAA9}"/>
              </a:ext>
            </a:extLst>
          </p:cNvPr>
          <p:cNvSpPr txBox="1"/>
          <p:nvPr/>
        </p:nvSpPr>
        <p:spPr>
          <a:xfrm>
            <a:off x="2167289" y="139174"/>
            <a:ext cx="533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/>
              <a:t>Belonging, belonging, belonging!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75B4BE-F815-A539-D7B9-B7F108CD9742}"/>
                  </a:ext>
                </a:extLst>
              </p14:cNvPr>
              <p14:cNvContentPartPr/>
              <p14:nvPr/>
            </p14:nvContentPartPr>
            <p14:xfrm>
              <a:off x="-721132" y="842567"/>
              <a:ext cx="5760" cy="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75B4BE-F815-A539-D7B9-B7F108CD974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739132" y="734567"/>
                <a:ext cx="41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F07C7-C02E-91D2-06E3-4C8D4BE33965}"/>
                  </a:ext>
                </a:extLst>
              </p14:cNvPr>
              <p14:cNvContentPartPr/>
              <p14:nvPr/>
            </p14:nvContentPartPr>
            <p14:xfrm>
              <a:off x="-914812" y="84760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F07C7-C02E-91D2-06E3-4C8D4BE339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932452" y="73996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A163A5-D0FE-09B0-AFA3-19CA5BDE80BE}"/>
                  </a:ext>
                </a:extLst>
              </p14:cNvPr>
              <p14:cNvContentPartPr/>
              <p14:nvPr/>
            </p14:nvContentPartPr>
            <p14:xfrm>
              <a:off x="-914812" y="847607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A163A5-D0FE-09B0-AFA3-19CA5BDE80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932452" y="73996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 descr="Angel Mr. Feels">
            <a:extLst>
              <a:ext uri="{FF2B5EF4-FFF2-40B4-BE49-F238E27FC236}">
                <a16:creationId xmlns:a16="http://schemas.microsoft.com/office/drawing/2014/main" id="{B04E8124-A57C-7315-A96B-033ACA1CDE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28" y="909571"/>
            <a:ext cx="873585" cy="720081"/>
          </a:xfrm>
          <a:prstGeom prst="rect">
            <a:avLst/>
          </a:prstGeom>
        </p:spPr>
      </p:pic>
      <p:pic>
        <p:nvPicPr>
          <p:cNvPr id="18" name="Picture 17" descr="Angel Mr. Feels">
            <a:extLst>
              <a:ext uri="{FF2B5EF4-FFF2-40B4-BE49-F238E27FC236}">
                <a16:creationId xmlns:a16="http://schemas.microsoft.com/office/drawing/2014/main" id="{EF735402-F7E0-6DC5-4746-A82E7715B1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8" y="5559829"/>
            <a:ext cx="873585" cy="720081"/>
          </a:xfrm>
          <a:prstGeom prst="rect">
            <a:avLst/>
          </a:prstGeom>
        </p:spPr>
      </p:pic>
      <p:pic>
        <p:nvPicPr>
          <p:cNvPr id="19" name="Picture 18" descr="Angel Mr. Feels">
            <a:extLst>
              <a:ext uri="{FF2B5EF4-FFF2-40B4-BE49-F238E27FC236}">
                <a16:creationId xmlns:a16="http://schemas.microsoft.com/office/drawing/2014/main" id="{AE3572D2-4152-392C-53B4-C4CA0FFBAE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74" y="2998744"/>
            <a:ext cx="873585" cy="720081"/>
          </a:xfrm>
          <a:prstGeom prst="rect">
            <a:avLst/>
          </a:prstGeom>
        </p:spPr>
      </p:pic>
      <p:pic>
        <p:nvPicPr>
          <p:cNvPr id="20" name="Picture 19" descr="Angel Mr. Feels">
            <a:extLst>
              <a:ext uri="{FF2B5EF4-FFF2-40B4-BE49-F238E27FC236}">
                <a16:creationId xmlns:a16="http://schemas.microsoft.com/office/drawing/2014/main" id="{D9873CD9-89B5-C820-EB82-86233B72DE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2" y="698807"/>
            <a:ext cx="873585" cy="720081"/>
          </a:xfrm>
          <a:prstGeom prst="rect">
            <a:avLst/>
          </a:prstGeom>
        </p:spPr>
      </p:pic>
      <p:pic>
        <p:nvPicPr>
          <p:cNvPr id="21" name="Picture 20" descr="Angel Mr. Feels">
            <a:extLst>
              <a:ext uri="{FF2B5EF4-FFF2-40B4-BE49-F238E27FC236}">
                <a16:creationId xmlns:a16="http://schemas.microsoft.com/office/drawing/2014/main" id="{0106FE57-B94B-35DB-A004-9ECB5A1B68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57" y="5009898"/>
            <a:ext cx="873585" cy="720081"/>
          </a:xfrm>
          <a:prstGeom prst="rect">
            <a:avLst/>
          </a:prstGeom>
        </p:spPr>
      </p:pic>
      <p:pic>
        <p:nvPicPr>
          <p:cNvPr id="22" name="Picture 21" descr="Angel Mr. Feels">
            <a:extLst>
              <a:ext uri="{FF2B5EF4-FFF2-40B4-BE49-F238E27FC236}">
                <a16:creationId xmlns:a16="http://schemas.microsoft.com/office/drawing/2014/main" id="{196FBA78-793C-0791-3D77-E303886110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64" y="5687585"/>
            <a:ext cx="1311328" cy="9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5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84994"/>
            <a:ext cx="7772400" cy="568801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2500" dirty="0"/>
              <a:t>We trust we have shed some light on our programs and that you can take something back with you.</a:t>
            </a:r>
          </a:p>
          <a:p>
            <a:pPr algn="ctr">
              <a:buNone/>
              <a:defRPr/>
            </a:pPr>
            <a:endParaRPr lang="en-US" sz="2800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/>
              <a:t>Thank you for the opportunity.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i="1" dirty="0"/>
              <a:t>Francisco Cornelius and the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i="1" dirty="0" err="1"/>
              <a:t>Leliebloem</a:t>
            </a:r>
            <a:r>
              <a:rPr lang="en-US" sz="2800" i="1" dirty="0"/>
              <a:t> House TEAM.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i="1" dirty="0"/>
              <a:t>0827719233 or 021-6974947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fcornelius@leliebloem.org.za</a:t>
            </a:r>
            <a:r>
              <a:rPr lang="en-US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43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eliesrv\users$\fcornelius\My Documents\SAM_1637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232"/>
            <a:ext cx="9144000" cy="4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20680" cy="1728192"/>
          </a:xfrm>
        </p:spPr>
        <p:txBody>
          <a:bodyPr>
            <a:normAutofit/>
          </a:bodyPr>
          <a:lstStyle/>
          <a:p>
            <a:r>
              <a:rPr lang="en-ZA" sz="2600" dirty="0"/>
              <a:t>An artist impression of The Leliebloem House in Woodstock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A7244-4E1D-6513-8082-4FBE0C6310B3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75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112568" cy="1210146"/>
          </a:xfrm>
        </p:spPr>
        <p:txBody>
          <a:bodyPr>
            <a:normAutofit/>
          </a:bodyPr>
          <a:lstStyle/>
          <a:p>
            <a:r>
              <a:rPr lang="en-ZA" dirty="0"/>
              <a:t>Evidence</a:t>
            </a:r>
          </a:p>
        </p:txBody>
      </p:sp>
      <p:pic>
        <p:nvPicPr>
          <p:cNvPr id="1026" name="Picture 2" descr="\\leliesrv\users$\fcornelius\My Documents\SAM_1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232"/>
            <a:ext cx="9144000" cy="4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D8EDB-59AC-279A-76B7-EC2D168CEE12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18" y="-249"/>
            <a:ext cx="2293062" cy="206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38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82715"/>
            <a:ext cx="5040560" cy="850106"/>
          </a:xfrm>
        </p:spPr>
        <p:txBody>
          <a:bodyPr/>
          <a:lstStyle/>
          <a:p>
            <a:pPr algn="ctr"/>
            <a:r>
              <a:rPr lang="en-ZA" dirty="0"/>
              <a:t>Old logo </a:t>
            </a:r>
          </a:p>
        </p:txBody>
      </p:sp>
      <p:pic>
        <p:nvPicPr>
          <p:cNvPr id="3075" name="Picture 3" descr="\\leliesrv\users$\fcornelius\My Documents\My Pictures\log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91" y="2492896"/>
            <a:ext cx="5868143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5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776864" cy="994122"/>
          </a:xfrm>
        </p:spPr>
        <p:txBody>
          <a:bodyPr/>
          <a:lstStyle/>
          <a:p>
            <a:pPr algn="ctr"/>
            <a:r>
              <a:rPr lang="en-ZA" dirty="0"/>
              <a:t>2010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7AEFF-A742-8D37-CC10-58E1A5431C6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4" y="2039482"/>
            <a:ext cx="5220072" cy="4818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10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125113" cy="924475"/>
          </a:xfrm>
        </p:spPr>
        <p:txBody>
          <a:bodyPr/>
          <a:lstStyle/>
          <a:p>
            <a:pPr eaLnBrk="1" hangingPunct="1"/>
            <a:r>
              <a:rPr lang="en-US" sz="4400" dirty="0"/>
              <a:t>History</a:t>
            </a:r>
            <a:r>
              <a:rPr lang="en-US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5" y="1484784"/>
            <a:ext cx="7488832" cy="403244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Leliebloem House was founded as a House of Mercy in 1868.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Today, it is a registered, NPO, a residential Child and Youth Care Centre for 60 children from troubled families.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Providing services to children in difficult circumstances and in need of specialist care and intervention, high-risk environments where very poor and negative socio-economic conditions prevail. </a:t>
            </a:r>
          </a:p>
        </p:txBody>
      </p:sp>
    </p:spTree>
    <p:extLst>
      <p:ext uri="{BB962C8B-B14F-4D97-AF65-F5344CB8AC3E}">
        <p14:creationId xmlns:p14="http://schemas.microsoft.com/office/powerpoint/2010/main" val="275478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\\LELIESRV\users$\fcornelius\My Documents\Leliebloem House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35" y="2743200"/>
            <a:ext cx="2999465" cy="17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Line 84"/>
          <p:cNvSpPr>
            <a:spLocks noChangeShapeType="1"/>
          </p:cNvSpPr>
          <p:nvPr/>
        </p:nvSpPr>
        <p:spPr bwMode="auto">
          <a:xfrm flipH="1" flipV="1">
            <a:off x="2209800" y="2608278"/>
            <a:ext cx="914400" cy="287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grpSp>
        <p:nvGrpSpPr>
          <p:cNvPr id="2" name="Diagram 8"/>
          <p:cNvGrpSpPr>
            <a:grpSpLocks noChangeAspect="1"/>
          </p:cNvGrpSpPr>
          <p:nvPr/>
        </p:nvGrpSpPr>
        <p:grpSpPr bwMode="auto">
          <a:xfrm>
            <a:off x="5105400" y="1411288"/>
            <a:ext cx="4038600" cy="4456112"/>
            <a:chOff x="1608" y="1133"/>
            <a:chExt cx="2544" cy="2807"/>
          </a:xfrm>
        </p:grpSpPr>
      </p:grpSp>
      <p:sp>
        <p:nvSpPr>
          <p:cNvPr id="2053" name="Oval 12"/>
          <p:cNvSpPr>
            <a:spLocks noChangeArrowheads="1"/>
          </p:cNvSpPr>
          <p:nvPr/>
        </p:nvSpPr>
        <p:spPr bwMode="auto">
          <a:xfrm>
            <a:off x="2667000" y="297543"/>
            <a:ext cx="1752600" cy="1546225"/>
          </a:xfrm>
          <a:prstGeom prst="ellipse">
            <a:avLst/>
          </a:prstGeom>
          <a:solidFill>
            <a:srgbClr val="FF0000">
              <a:alpha val="5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mic Sans MS" pitchFamily="66" charset="0"/>
              </a:rPr>
              <a:t>FOSTERING/</a:t>
            </a:r>
          </a:p>
          <a:p>
            <a:pPr algn="ctr" eaLnBrk="0" hangingPunct="0"/>
            <a:r>
              <a:rPr lang="en-US" b="1" dirty="0">
                <a:latin typeface="Comic Sans MS" pitchFamily="66" charset="0"/>
              </a:rPr>
              <a:t>HOSTING</a:t>
            </a:r>
          </a:p>
        </p:txBody>
      </p:sp>
      <p:sp>
        <p:nvSpPr>
          <p:cNvPr id="2054" name="Oval 13"/>
          <p:cNvSpPr>
            <a:spLocks noChangeArrowheads="1"/>
          </p:cNvSpPr>
          <p:nvPr/>
        </p:nvSpPr>
        <p:spPr bwMode="auto">
          <a:xfrm>
            <a:off x="6945383" y="4258000"/>
            <a:ext cx="2087563" cy="1522412"/>
          </a:xfrm>
          <a:prstGeom prst="ellipse">
            <a:avLst/>
          </a:prstGeom>
          <a:solidFill>
            <a:srgbClr val="339966">
              <a:alpha val="39999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mic Sans MS" pitchFamily="66" charset="0"/>
              </a:rPr>
              <a:t>FAMILY </a:t>
            </a:r>
          </a:p>
          <a:p>
            <a:pPr algn="ctr" eaLnBrk="0" hangingPunct="0"/>
            <a:r>
              <a:rPr lang="en-US" b="1" dirty="0">
                <a:latin typeface="Comic Sans MS" pitchFamily="66" charset="0"/>
              </a:rPr>
              <a:t>REUNIFICATION</a:t>
            </a:r>
          </a:p>
          <a:p>
            <a:pPr algn="ctr" eaLnBrk="0" hangingPunct="0"/>
            <a:r>
              <a:rPr lang="en-US" b="1" dirty="0">
                <a:latin typeface="Comic Sans MS" pitchFamily="66" charset="0"/>
              </a:rPr>
              <a:t>Program</a:t>
            </a:r>
          </a:p>
        </p:txBody>
      </p:sp>
      <p:sp>
        <p:nvSpPr>
          <p:cNvPr id="2055" name="Oval 14"/>
          <p:cNvSpPr>
            <a:spLocks noChangeArrowheads="1"/>
          </p:cNvSpPr>
          <p:nvPr/>
        </p:nvSpPr>
        <p:spPr bwMode="auto">
          <a:xfrm>
            <a:off x="700497" y="5372099"/>
            <a:ext cx="2016125" cy="1168400"/>
          </a:xfrm>
          <a:prstGeom prst="ellipse">
            <a:avLst/>
          </a:prstGeom>
          <a:solidFill>
            <a:srgbClr val="FF99CC">
              <a:alpha val="52940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mic Sans MS" pitchFamily="66" charset="0"/>
              </a:rPr>
              <a:t>ADOLESCENT </a:t>
            </a:r>
          </a:p>
          <a:p>
            <a:pPr algn="ctr" eaLnBrk="0" hangingPunct="0"/>
            <a:r>
              <a:rPr lang="en-US" b="1" dirty="0">
                <a:latin typeface="Comic Sans MS" pitchFamily="66" charset="0"/>
              </a:rPr>
              <a:t>DEVELOPMENT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 PROGRAM</a:t>
            </a:r>
          </a:p>
        </p:txBody>
      </p:sp>
      <p:sp>
        <p:nvSpPr>
          <p:cNvPr id="2056" name="Oval 15"/>
          <p:cNvSpPr>
            <a:spLocks noChangeArrowheads="1"/>
          </p:cNvSpPr>
          <p:nvPr/>
        </p:nvSpPr>
        <p:spPr bwMode="auto">
          <a:xfrm>
            <a:off x="476337" y="186919"/>
            <a:ext cx="1341438" cy="1143000"/>
          </a:xfrm>
          <a:prstGeom prst="ellipse">
            <a:avLst/>
          </a:prstGeom>
          <a:solidFill>
            <a:srgbClr val="E0D840">
              <a:alpha val="5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mic Sans MS" pitchFamily="66" charset="0"/>
              </a:rPr>
              <a:t>TRAINING</a:t>
            </a:r>
          </a:p>
        </p:txBody>
      </p:sp>
      <p:sp>
        <p:nvSpPr>
          <p:cNvPr id="2057" name="Oval 16"/>
          <p:cNvSpPr>
            <a:spLocks noChangeArrowheads="1"/>
          </p:cNvSpPr>
          <p:nvPr/>
        </p:nvSpPr>
        <p:spPr bwMode="auto">
          <a:xfrm>
            <a:off x="6830219" y="2674721"/>
            <a:ext cx="2133600" cy="1295400"/>
          </a:xfrm>
          <a:prstGeom prst="ellipse">
            <a:avLst/>
          </a:prstGeom>
          <a:solidFill>
            <a:srgbClr val="3366FF">
              <a:alpha val="52940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mic Sans MS" pitchFamily="66" charset="0"/>
              </a:rPr>
              <a:t>THERAPEUTIC</a:t>
            </a:r>
          </a:p>
          <a:p>
            <a:pPr algn="ctr" eaLnBrk="0" hangingPunct="0"/>
            <a:r>
              <a:rPr lang="en-US" b="1" dirty="0">
                <a:latin typeface="Comic Sans MS" pitchFamily="66" charset="0"/>
              </a:rPr>
              <a:t>PROGRAM</a:t>
            </a:r>
          </a:p>
        </p:txBody>
      </p:sp>
      <p:sp>
        <p:nvSpPr>
          <p:cNvPr id="2058" name="Oval 19"/>
          <p:cNvSpPr>
            <a:spLocks noChangeArrowheads="1"/>
          </p:cNvSpPr>
          <p:nvPr/>
        </p:nvSpPr>
        <p:spPr bwMode="auto">
          <a:xfrm>
            <a:off x="122847" y="3363912"/>
            <a:ext cx="2276475" cy="1752600"/>
          </a:xfrm>
          <a:prstGeom prst="ellipse">
            <a:avLst/>
          </a:prstGeom>
          <a:solidFill>
            <a:srgbClr val="CC99FF">
              <a:alpha val="5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Comic Sans MS" pitchFamily="66" charset="0"/>
              </a:rPr>
              <a:t>Community</a:t>
            </a:r>
          </a:p>
          <a:p>
            <a:pPr algn="ctr" eaLnBrk="0" hangingPunct="0"/>
            <a:r>
              <a:rPr lang="en-US" sz="2000" b="1" dirty="0">
                <a:latin typeface="Comic Sans MS" pitchFamily="66" charset="0"/>
              </a:rPr>
              <a:t> OUTREACH </a:t>
            </a:r>
          </a:p>
          <a:p>
            <a:pPr algn="ctr" eaLnBrk="0" hangingPunct="0"/>
            <a:r>
              <a:rPr lang="en-US" sz="2000" b="1" dirty="0">
                <a:latin typeface="Comic Sans MS" pitchFamily="66" charset="0"/>
              </a:rPr>
              <a:t>and</a:t>
            </a:r>
          </a:p>
          <a:p>
            <a:pPr algn="ctr" eaLnBrk="0" hangingPunct="0"/>
            <a:r>
              <a:rPr lang="en-US" sz="2000" b="1" dirty="0">
                <a:latin typeface="Comic Sans MS" pitchFamily="66" charset="0"/>
              </a:rPr>
              <a:t>Isibindi </a:t>
            </a:r>
          </a:p>
          <a:p>
            <a:pPr algn="ctr" eaLnBrk="0" hangingPunct="0"/>
            <a:r>
              <a:rPr lang="en-US" sz="2000" b="1" dirty="0" err="1">
                <a:latin typeface="Comic Sans MS" pitchFamily="66" charset="0"/>
              </a:rPr>
              <a:t>Grabouw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2061" name="Rectangle 73"/>
          <p:cNvSpPr>
            <a:spLocks noChangeArrowheads="1"/>
          </p:cNvSpPr>
          <p:nvPr/>
        </p:nvSpPr>
        <p:spPr bwMode="auto">
          <a:xfrm>
            <a:off x="6172200" y="6629400"/>
            <a:ext cx="297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75"/>
          <p:cNvSpPr>
            <a:spLocks noChangeShapeType="1"/>
          </p:cNvSpPr>
          <p:nvPr/>
        </p:nvSpPr>
        <p:spPr bwMode="auto">
          <a:xfrm flipH="1" flipV="1">
            <a:off x="3958628" y="1860937"/>
            <a:ext cx="144016" cy="8014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63" name="Line 76"/>
          <p:cNvSpPr>
            <a:spLocks noChangeShapeType="1"/>
          </p:cNvSpPr>
          <p:nvPr/>
        </p:nvSpPr>
        <p:spPr bwMode="auto">
          <a:xfrm flipH="1">
            <a:off x="2259422" y="380753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64" name="Line 77"/>
          <p:cNvSpPr>
            <a:spLocks noChangeShapeType="1"/>
          </p:cNvSpPr>
          <p:nvPr/>
        </p:nvSpPr>
        <p:spPr bwMode="auto">
          <a:xfrm flipH="1">
            <a:off x="2371995" y="4570547"/>
            <a:ext cx="761322" cy="845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65" name="Line 78"/>
          <p:cNvSpPr>
            <a:spLocks noChangeShapeType="1"/>
          </p:cNvSpPr>
          <p:nvPr/>
        </p:nvSpPr>
        <p:spPr bwMode="auto">
          <a:xfrm flipH="1">
            <a:off x="4495800" y="4526583"/>
            <a:ext cx="0" cy="4153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66" name="Line 79"/>
          <p:cNvSpPr>
            <a:spLocks noChangeShapeType="1"/>
          </p:cNvSpPr>
          <p:nvPr/>
        </p:nvSpPr>
        <p:spPr bwMode="auto">
          <a:xfrm flipH="1">
            <a:off x="7209218" y="3809891"/>
            <a:ext cx="0" cy="617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67" name="Line 80"/>
          <p:cNvSpPr>
            <a:spLocks noChangeShapeType="1"/>
          </p:cNvSpPr>
          <p:nvPr/>
        </p:nvSpPr>
        <p:spPr bwMode="auto">
          <a:xfrm flipV="1">
            <a:off x="6248400" y="3652605"/>
            <a:ext cx="696983" cy="1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grpSp>
        <p:nvGrpSpPr>
          <p:cNvPr id="2068" name="Group 83"/>
          <p:cNvGrpSpPr>
            <a:grpSpLocks/>
          </p:cNvGrpSpPr>
          <p:nvPr/>
        </p:nvGrpSpPr>
        <p:grpSpPr bwMode="auto">
          <a:xfrm>
            <a:off x="4675188" y="83922"/>
            <a:ext cx="4306888" cy="2549399"/>
            <a:chOff x="2736" y="192"/>
            <a:chExt cx="2682" cy="1527"/>
          </a:xfrm>
        </p:grpSpPr>
        <p:sp>
          <p:nvSpPr>
            <p:cNvPr id="2074" name="Rectangle 43"/>
            <p:cNvSpPr>
              <a:spLocks noChangeArrowheads="1"/>
            </p:cNvSpPr>
            <p:nvPr/>
          </p:nvSpPr>
          <p:spPr bwMode="auto">
            <a:xfrm>
              <a:off x="3742" y="590"/>
              <a:ext cx="726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Text Box 44"/>
            <p:cNvSpPr txBox="1">
              <a:spLocks noChangeArrowheads="1"/>
            </p:cNvSpPr>
            <p:nvPr/>
          </p:nvSpPr>
          <p:spPr bwMode="auto">
            <a:xfrm>
              <a:off x="3456" y="768"/>
              <a:ext cx="12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latin typeface="Comic Sans MS" pitchFamily="66" charset="0"/>
                </a:rPr>
                <a:t>RESIDENTIAL </a:t>
              </a:r>
            </a:p>
            <a:p>
              <a:pPr algn="ctr"/>
              <a:r>
                <a:rPr lang="en-US" b="1">
                  <a:latin typeface="Comic Sans MS" pitchFamily="66" charset="0"/>
                </a:rPr>
                <a:t>CARE</a:t>
              </a:r>
              <a:endParaRPr lang="en-ZA" b="1">
                <a:latin typeface="Comic Sans MS" pitchFamily="66" charset="0"/>
              </a:endParaRPr>
            </a:p>
          </p:txBody>
        </p:sp>
        <p:grpSp>
          <p:nvGrpSpPr>
            <p:cNvPr id="2076" name="Group 58"/>
            <p:cNvGrpSpPr>
              <a:grpSpLocks/>
            </p:cNvGrpSpPr>
            <p:nvPr/>
          </p:nvGrpSpPr>
          <p:grpSpPr bwMode="auto">
            <a:xfrm>
              <a:off x="2784" y="336"/>
              <a:ext cx="816" cy="426"/>
              <a:chOff x="2880" y="333"/>
              <a:chExt cx="816" cy="426"/>
            </a:xfrm>
          </p:grpSpPr>
          <p:pic>
            <p:nvPicPr>
              <p:cNvPr id="2093" name="Picture 37" descr="SHPEC1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33"/>
                <a:ext cx="816" cy="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4" name="Text Box 52"/>
              <p:cNvSpPr txBox="1">
                <a:spLocks noChangeArrowheads="1"/>
              </p:cNvSpPr>
              <p:nvPr/>
            </p:nvSpPr>
            <p:spPr bwMode="auto">
              <a:xfrm>
                <a:off x="3024" y="528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Roslyn</a:t>
                </a:r>
                <a:endParaRPr lang="en-ZA"/>
              </a:p>
            </p:txBody>
          </p:sp>
        </p:grpSp>
        <p:grpSp>
          <p:nvGrpSpPr>
            <p:cNvPr id="2077" name="Group 63"/>
            <p:cNvGrpSpPr>
              <a:grpSpLocks/>
            </p:cNvGrpSpPr>
            <p:nvPr/>
          </p:nvGrpSpPr>
          <p:grpSpPr bwMode="auto">
            <a:xfrm>
              <a:off x="3696" y="192"/>
              <a:ext cx="810" cy="414"/>
              <a:chOff x="3744" y="144"/>
              <a:chExt cx="810" cy="414"/>
            </a:xfrm>
          </p:grpSpPr>
          <p:pic>
            <p:nvPicPr>
              <p:cNvPr id="2091" name="Picture 39" descr="SHPEC1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144"/>
                <a:ext cx="81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2" name="Text Box 53"/>
              <p:cNvSpPr txBox="1">
                <a:spLocks noChangeArrowheads="1"/>
              </p:cNvSpPr>
              <p:nvPr/>
            </p:nvSpPr>
            <p:spPr bwMode="auto">
              <a:xfrm>
                <a:off x="3792" y="336"/>
                <a:ext cx="6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/>
                  <a:t>Sherwood</a:t>
                </a:r>
                <a:endParaRPr lang="en-ZA" sz="1600"/>
              </a:p>
            </p:txBody>
          </p:sp>
        </p:grpSp>
        <p:grpSp>
          <p:nvGrpSpPr>
            <p:cNvPr id="2078" name="Group 62"/>
            <p:cNvGrpSpPr>
              <a:grpSpLocks/>
            </p:cNvGrpSpPr>
            <p:nvPr/>
          </p:nvGrpSpPr>
          <p:grpSpPr bwMode="auto">
            <a:xfrm>
              <a:off x="4608" y="480"/>
              <a:ext cx="810" cy="428"/>
              <a:chOff x="4513" y="453"/>
              <a:chExt cx="810" cy="428"/>
            </a:xfrm>
          </p:grpSpPr>
          <p:pic>
            <p:nvPicPr>
              <p:cNvPr id="2089" name="Picture 40" descr="SHPEC1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" y="453"/>
                <a:ext cx="81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0" name="Text Box 54"/>
              <p:cNvSpPr txBox="1">
                <a:spLocks noChangeArrowheads="1"/>
              </p:cNvSpPr>
              <p:nvPr/>
            </p:nvSpPr>
            <p:spPr bwMode="auto">
              <a:xfrm>
                <a:off x="4560" y="689"/>
                <a:ext cx="65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Annandale</a:t>
                </a:r>
                <a:endParaRPr lang="en-ZA" sz="1400"/>
              </a:p>
            </p:txBody>
          </p:sp>
        </p:grpSp>
        <p:grpSp>
          <p:nvGrpSpPr>
            <p:cNvPr id="2079" name="Group 61"/>
            <p:cNvGrpSpPr>
              <a:grpSpLocks/>
            </p:cNvGrpSpPr>
            <p:nvPr/>
          </p:nvGrpSpPr>
          <p:grpSpPr bwMode="auto">
            <a:xfrm>
              <a:off x="4368" y="1056"/>
              <a:ext cx="810" cy="414"/>
              <a:chOff x="4368" y="1056"/>
              <a:chExt cx="810" cy="414"/>
            </a:xfrm>
          </p:grpSpPr>
          <p:pic>
            <p:nvPicPr>
              <p:cNvPr id="2087" name="Picture 41" descr="SHPEC1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1056"/>
                <a:ext cx="81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8" name="Text Box 55"/>
              <p:cNvSpPr txBox="1">
                <a:spLocks noChangeArrowheads="1"/>
              </p:cNvSpPr>
              <p:nvPr/>
            </p:nvSpPr>
            <p:spPr bwMode="auto">
              <a:xfrm>
                <a:off x="4416" y="1248"/>
                <a:ext cx="683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500"/>
                  <a:t>DunRobin</a:t>
                </a:r>
                <a:endParaRPr lang="en-ZA" sz="1500"/>
              </a:p>
            </p:txBody>
          </p:sp>
        </p:grpSp>
        <p:grpSp>
          <p:nvGrpSpPr>
            <p:cNvPr id="2080" name="Group 60"/>
            <p:cNvGrpSpPr>
              <a:grpSpLocks/>
            </p:cNvGrpSpPr>
            <p:nvPr/>
          </p:nvGrpSpPr>
          <p:grpSpPr bwMode="auto">
            <a:xfrm>
              <a:off x="3504" y="1296"/>
              <a:ext cx="810" cy="423"/>
              <a:chOff x="3456" y="1248"/>
              <a:chExt cx="810" cy="423"/>
            </a:xfrm>
          </p:grpSpPr>
          <p:pic>
            <p:nvPicPr>
              <p:cNvPr id="2085" name="Picture 42" descr="SHPEC1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1248"/>
                <a:ext cx="81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6" name="Text Box 56"/>
              <p:cNvSpPr txBox="1">
                <a:spLocks noChangeArrowheads="1"/>
              </p:cNvSpPr>
              <p:nvPr/>
            </p:nvSpPr>
            <p:spPr bwMode="auto">
              <a:xfrm>
                <a:off x="3552" y="1440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Fernhill</a:t>
                </a:r>
                <a:endParaRPr lang="en-ZA"/>
              </a:p>
            </p:txBody>
          </p:sp>
        </p:grpSp>
        <p:grpSp>
          <p:nvGrpSpPr>
            <p:cNvPr id="2081" name="Group 59"/>
            <p:cNvGrpSpPr>
              <a:grpSpLocks/>
            </p:cNvGrpSpPr>
            <p:nvPr/>
          </p:nvGrpSpPr>
          <p:grpSpPr bwMode="auto">
            <a:xfrm>
              <a:off x="2736" y="960"/>
              <a:ext cx="810" cy="423"/>
              <a:chOff x="2744" y="816"/>
              <a:chExt cx="810" cy="423"/>
            </a:xfrm>
          </p:grpSpPr>
          <p:pic>
            <p:nvPicPr>
              <p:cNvPr id="2083" name="Picture 38" descr="SHPEC1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816"/>
                <a:ext cx="81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" name="Text Box 57"/>
              <p:cNvSpPr txBox="1">
                <a:spLocks noChangeArrowheads="1"/>
              </p:cNvSpPr>
              <p:nvPr/>
            </p:nvSpPr>
            <p:spPr bwMode="auto">
              <a:xfrm>
                <a:off x="2832" y="1008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Albion</a:t>
                </a:r>
                <a:endParaRPr lang="en-ZA"/>
              </a:p>
            </p:txBody>
          </p:sp>
        </p:grpSp>
        <p:sp>
          <p:nvSpPr>
            <p:cNvPr id="2082" name="Line 81"/>
            <p:cNvSpPr>
              <a:spLocks noChangeShapeType="1"/>
            </p:cNvSpPr>
            <p:nvPr/>
          </p:nvSpPr>
          <p:spPr bwMode="auto">
            <a:xfrm flipV="1">
              <a:off x="3168" y="1368"/>
              <a:ext cx="2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069" name="Oval 12"/>
          <p:cNvSpPr>
            <a:spLocks noChangeArrowheads="1"/>
          </p:cNvSpPr>
          <p:nvPr/>
        </p:nvSpPr>
        <p:spPr bwMode="auto">
          <a:xfrm>
            <a:off x="45156" y="1526411"/>
            <a:ext cx="2087563" cy="1524000"/>
          </a:xfrm>
          <a:prstGeom prst="ellipse">
            <a:avLst/>
          </a:prstGeom>
          <a:solidFill>
            <a:srgbClr val="99CCFF">
              <a:alpha val="5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Comic Sans MS" pitchFamily="66" charset="0"/>
              </a:rPr>
              <a:t>VOLUNTEERS</a:t>
            </a:r>
          </a:p>
        </p:txBody>
      </p:sp>
      <p:sp>
        <p:nvSpPr>
          <p:cNvPr id="2133" name="Oval 85"/>
          <p:cNvSpPr>
            <a:spLocks noChangeArrowheads="1"/>
          </p:cNvSpPr>
          <p:nvPr/>
        </p:nvSpPr>
        <p:spPr bwMode="auto">
          <a:xfrm>
            <a:off x="5558326" y="5668097"/>
            <a:ext cx="2025174" cy="1012824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50" b="1" dirty="0">
                <a:latin typeface="Comic Sans MS" pitchFamily="66" charset="0"/>
              </a:rPr>
              <a:t>AFTERCARE SERVICES</a:t>
            </a:r>
            <a:endParaRPr lang="en-US" sz="1650" dirty="0"/>
          </a:p>
        </p:txBody>
      </p:sp>
      <p:sp>
        <p:nvSpPr>
          <p:cNvPr id="2071" name="Line 86"/>
          <p:cNvSpPr>
            <a:spLocks noChangeShapeType="1"/>
          </p:cNvSpPr>
          <p:nvPr/>
        </p:nvSpPr>
        <p:spPr bwMode="auto">
          <a:xfrm flipH="1">
            <a:off x="7583498" y="5780412"/>
            <a:ext cx="660910" cy="384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73" name="Oval 12"/>
          <p:cNvSpPr>
            <a:spLocks noChangeArrowheads="1"/>
          </p:cNvSpPr>
          <p:nvPr/>
        </p:nvSpPr>
        <p:spPr bwMode="auto">
          <a:xfrm>
            <a:off x="2974975" y="5008110"/>
            <a:ext cx="2255837" cy="1790700"/>
          </a:xfrm>
          <a:prstGeom prst="ellipse">
            <a:avLst/>
          </a:prstGeom>
          <a:solidFill>
            <a:srgbClr val="99CCFF">
              <a:alpha val="5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Comic Sans MS" pitchFamily="66" charset="0"/>
              </a:rPr>
              <a:t>Specialized</a:t>
            </a:r>
          </a:p>
          <a:p>
            <a:pPr algn="ctr" eaLnBrk="0" hangingPunct="0"/>
            <a:r>
              <a:rPr lang="en-US" b="1">
                <a:latin typeface="Comic Sans MS" pitchFamily="66" charset="0"/>
              </a:rPr>
              <a:t>Behaviour</a:t>
            </a:r>
          </a:p>
          <a:p>
            <a:pPr algn="ctr" eaLnBrk="0" hangingPunct="0"/>
            <a:r>
              <a:rPr lang="en-US" b="1">
                <a:latin typeface="Comic Sans MS" pitchFamily="66" charset="0"/>
              </a:rPr>
              <a:t>Management</a:t>
            </a:r>
          </a:p>
          <a:p>
            <a:pPr algn="ctr" eaLnBrk="0" hangingPunct="0"/>
            <a:r>
              <a:rPr lang="en-US" b="1">
                <a:latin typeface="Comic Sans MS" pitchFamily="66" charset="0"/>
              </a:rPr>
              <a:t>Program</a:t>
            </a:r>
          </a:p>
        </p:txBody>
      </p:sp>
      <p:sp>
        <p:nvSpPr>
          <p:cNvPr id="3" name="Line 77">
            <a:extLst>
              <a:ext uri="{FF2B5EF4-FFF2-40B4-BE49-F238E27FC236}">
                <a16:creationId xmlns:a16="http://schemas.microsoft.com/office/drawing/2014/main" id="{5CBE3BDA-89D1-59D1-0CD4-266A37DE15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17774" y="1109322"/>
            <a:ext cx="1537405" cy="1523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661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eliesrv\users$\fcornelius\My Documents\My Pictures\24449_10151469875265957_2509716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15816" cy="248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11" y="32435"/>
            <a:ext cx="3018875" cy="2202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D:\Backup\F.Cornelius\My Documents\My Pictures\LBH activities 2010\FCG 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542"/>
            <a:ext cx="3135506" cy="24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 descr="_MG_9048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03017" y="2266166"/>
            <a:ext cx="3042752" cy="2456464"/>
          </a:xfrm>
        </p:spPr>
      </p:pic>
      <p:pic>
        <p:nvPicPr>
          <p:cNvPr id="12" name="Content Placeholder 3" descr="_MG_02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690729"/>
            <a:ext cx="3042752" cy="2173830"/>
          </a:xfrm>
          <a:prstGeom prst="rect">
            <a:avLst/>
          </a:prstGeom>
        </p:spPr>
      </p:pic>
      <p:pic>
        <p:nvPicPr>
          <p:cNvPr id="14" name="Picture 2" descr="C:\Users\moefeeda.NACCW\AppData\Local\Microsoft\Windows\Temporary Internet Files\Content.Outlook\8RXHEZGK\IMG_9905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0"/>
            <a:ext cx="3203848" cy="251708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29" name="Picture 5" descr="\\leliesrv\users$\fcornelius\My Documents\Various photos of Leliebloem activities\Photo12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87" y="2300106"/>
            <a:ext cx="3153011" cy="24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leliesrv\users$\fcornelius\My Documents\Various photos of Leliebloem activities\Photo12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85" y="4722630"/>
            <a:ext cx="3153015" cy="21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leliesrv\users$\fcornelius\My Documents\Various photos of Leliebloem activities\IMG_003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53" y="4659018"/>
            <a:ext cx="3000693" cy="21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ngel Mr. Feels">
            <a:extLst>
              <a:ext uri="{FF2B5EF4-FFF2-40B4-BE49-F238E27FC236}">
                <a16:creationId xmlns:a16="http://schemas.microsoft.com/office/drawing/2014/main" id="{DA5709BC-03B8-0595-B1BE-9D553B584A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7793"/>
            <a:ext cx="873585" cy="720081"/>
          </a:xfrm>
          <a:prstGeom prst="rect">
            <a:avLst/>
          </a:prstGeom>
        </p:spPr>
      </p:pic>
      <p:pic>
        <p:nvPicPr>
          <p:cNvPr id="3" name="Picture 2" descr="Angel Mr. Feels">
            <a:extLst>
              <a:ext uri="{FF2B5EF4-FFF2-40B4-BE49-F238E27FC236}">
                <a16:creationId xmlns:a16="http://schemas.microsoft.com/office/drawing/2014/main" id="{65493C54-EDEF-8641-EDF7-00555C16D4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36" y="4842280"/>
            <a:ext cx="873585" cy="791175"/>
          </a:xfrm>
          <a:prstGeom prst="rect">
            <a:avLst/>
          </a:prstGeom>
        </p:spPr>
      </p:pic>
      <p:pic>
        <p:nvPicPr>
          <p:cNvPr id="4" name="Picture 3" descr="Angel Mr. Feels">
            <a:extLst>
              <a:ext uri="{FF2B5EF4-FFF2-40B4-BE49-F238E27FC236}">
                <a16:creationId xmlns:a16="http://schemas.microsoft.com/office/drawing/2014/main" id="{7401E2C6-06D6-07E0-FD00-F8BDE69948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81" y="5447244"/>
            <a:ext cx="873585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2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2144" y="476672"/>
            <a:ext cx="5104656" cy="894928"/>
          </a:xfrm>
        </p:spPr>
        <p:txBody>
          <a:bodyPr/>
          <a:lstStyle/>
          <a:p>
            <a:r>
              <a:rPr lang="en-ZA" b="1" dirty="0">
                <a:solidFill>
                  <a:schemeClr val="tx1"/>
                </a:solidFill>
              </a:rPr>
              <a:t>How can you help?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3B9CD9-71C3-D351-4B10-419DDCD9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91594"/>
            <a:ext cx="8229600" cy="446449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3100" b="1" dirty="0">
                <a:solidFill>
                  <a:schemeClr val="tx1"/>
                </a:solidFill>
              </a:rPr>
              <a:t>Adopt a Room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100" b="1" dirty="0">
                <a:solidFill>
                  <a:schemeClr val="tx1"/>
                </a:solidFill>
              </a:rPr>
              <a:t>Become a Friend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100" b="1" dirty="0">
                <a:solidFill>
                  <a:schemeClr val="tx1"/>
                </a:solidFill>
              </a:rPr>
              <a:t>Corporates – (introduce them to Leliebloem House)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100" b="1" dirty="0">
                <a:solidFill>
                  <a:schemeClr val="tx1"/>
                </a:solidFill>
              </a:rPr>
              <a:t>Donate an item / ingredients/ food /educational stationary / school uniform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100" b="1" dirty="0">
                <a:solidFill>
                  <a:schemeClr val="tx1"/>
                </a:solidFill>
              </a:rPr>
              <a:t>Donate money (pledge as little as R25 pm)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100" b="1" dirty="0">
                <a:solidFill>
                  <a:schemeClr val="tx1"/>
                </a:solidFill>
              </a:rPr>
              <a:t>Or donate your reward card points </a:t>
            </a:r>
          </a:p>
          <a:p>
            <a:pPr marL="0" indent="0">
              <a:buNone/>
            </a:pPr>
            <a:endParaRPr lang="en-ZA" sz="3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ZA" sz="3100" b="1" dirty="0">
                <a:solidFill>
                  <a:schemeClr val="tx1"/>
                </a:solidFill>
              </a:rPr>
              <a:t>If you are interested, please text  or email your details to our marketer to find out more: </a:t>
            </a:r>
          </a:p>
          <a:p>
            <a:pPr marL="0" indent="0" algn="ctr">
              <a:buNone/>
            </a:pPr>
            <a:r>
              <a:rPr lang="en-ZA" sz="3100" b="1" dirty="0">
                <a:solidFill>
                  <a:schemeClr val="tx1"/>
                </a:solidFill>
              </a:rPr>
              <a:t>021 – 697 4947 or 0827719233</a:t>
            </a:r>
          </a:p>
          <a:p>
            <a:pPr marL="0" indent="0" algn="ctr">
              <a:buNone/>
            </a:pPr>
            <a:r>
              <a:rPr lang="en-ZA" sz="31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fcornelius@leliebloem.org.za</a:t>
            </a:r>
          </a:p>
          <a:p>
            <a:pPr marL="0" indent="0" algn="ctr">
              <a:buNone/>
            </a:pPr>
            <a:r>
              <a:rPr lang="en-ZA" sz="31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marketer@leliebloem.org.za</a:t>
            </a:r>
            <a:r>
              <a:rPr lang="en-ZA" sz="3100" dirty="0">
                <a:solidFill>
                  <a:srgbClr val="002060"/>
                </a:solidFill>
              </a:rPr>
              <a:t> or </a:t>
            </a:r>
            <a:r>
              <a:rPr lang="en-ZA" sz="31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administrator@leliebloem.org.za</a:t>
            </a:r>
            <a:r>
              <a:rPr lang="en-ZA" sz="3100" dirty="0">
                <a:solidFill>
                  <a:srgbClr val="002060"/>
                </a:solidFill>
              </a:rPr>
              <a:t> or </a:t>
            </a:r>
            <a:r>
              <a:rPr lang="en-ZA" sz="31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funddeveloper@leliebloem.org.za</a:t>
            </a:r>
            <a:r>
              <a:rPr lang="en-ZA" sz="3100" dirty="0">
                <a:solidFill>
                  <a:srgbClr val="002060"/>
                </a:solidFill>
              </a:rPr>
              <a:t> or </a:t>
            </a:r>
            <a:r>
              <a:rPr lang="en-ZA" sz="31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reception@leliebloem.org.za</a:t>
            </a:r>
            <a:endParaRPr lang="en-ZA" sz="31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D80528-9B5A-2252-980E-7F96AB7CDB9A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" y="-1"/>
            <a:ext cx="2686675" cy="219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1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3"/>
    </mc:Choice>
    <mc:Fallback xmlns="">
      <p:transition spd="slow" advTm="18233"/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601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Comic Sans MS</vt:lpstr>
      <vt:lpstr>Courier New</vt:lpstr>
      <vt:lpstr>Monotype Corsiva</vt:lpstr>
      <vt:lpstr>Verdana</vt:lpstr>
      <vt:lpstr>Wingdings</vt:lpstr>
      <vt:lpstr>Wingdings 2</vt:lpstr>
      <vt:lpstr>Spring</vt:lpstr>
      <vt:lpstr>Leliebloem House then, now… and the future! </vt:lpstr>
      <vt:lpstr>An artist impression of The Leliebloem House in Woodstock</vt:lpstr>
      <vt:lpstr>Evidence</vt:lpstr>
      <vt:lpstr>Old logo </vt:lpstr>
      <vt:lpstr>2010</vt:lpstr>
      <vt:lpstr>History </vt:lpstr>
      <vt:lpstr>PowerPoint Presentation</vt:lpstr>
      <vt:lpstr>PowerPoint Presentation</vt:lpstr>
      <vt:lpstr>How can you help?</vt:lpstr>
      <vt:lpstr>PowerPoint Presentation</vt:lpstr>
      <vt:lpstr>PowerPoint Presentation</vt:lpstr>
      <vt:lpstr>PowerPoint Presentation</vt:lpstr>
      <vt:lpstr>Major Project/Capex Project 2023</vt:lpstr>
      <vt:lpstr>ADOPT A COTTAGE CAMPAIGN</vt:lpstr>
      <vt:lpstr>PowerPoint Presentation</vt:lpstr>
      <vt:lpstr>Closing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fcornelius</dc:creator>
  <cp:lastModifiedBy>fcornelius</cp:lastModifiedBy>
  <cp:revision>19</cp:revision>
  <dcterms:created xsi:type="dcterms:W3CDTF">2017-08-15T18:19:21Z</dcterms:created>
  <dcterms:modified xsi:type="dcterms:W3CDTF">2023-11-02T09:33:23Z</dcterms:modified>
</cp:coreProperties>
</file>